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6858000" cx="12192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SemiBo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SemiBold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form_input_types.asp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3schools.com/html/html_form_attributes.asp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ngular-ui.github.io/bootstrap/" TargetMode="External"/><Relationship Id="rId3" Type="http://schemas.openxmlformats.org/officeDocument/2006/relationships/hyperlink" Target="https://www.tutorialspoint.com/angular_material/index.htm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a1dacc4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5" name="Google Shape;235;g5ba1dacc4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a1dacc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9" name="Google Shape;249;g5ba1dacc41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ba1dacc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g5ba1dacc41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a1dacc4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7" name="Google Shape;277;g5ba1dacc41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ba5f4ec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2" name="Google Shape;292;g5ba5f4ecc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a5f4ec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g5ba5f4ecc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ba5f4ecc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g5ba5f4ecc1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ba5f4ecc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https://www.w3schools.com/html/html_form_input_types.asp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g5ba5f4ecc1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ba5f4ec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https://www.w3schools.com/html/html_form_attributes.asp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g5ba5f4ecc1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ceb3b0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g5ceb3b0c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c8c09fa5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Google Shape;94;g5c8c09fa5d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ceb3b0c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1" name="Google Shape;381;g5ceb3b0c86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ceb3b0c8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8" name="Google Shape;398;g5ceb3b0c8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ceb3b0c8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4" name="Google Shape;414;g5ceb3b0c86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ceb3b0c8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g5ceb3b0c86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ba5f4ecc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https://angular-ui.github.io/bootstrap/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https://www.tutorialspoint.com/angular_material/index.htm</a:t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g5ba5f4ecc1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c8c09fa5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c8c09fa5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8c09fa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6" name="Google Shape;146;g5c8c09fa5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ba1dacc4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g5ba1dacc4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ba1dacc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g5ba1dacc4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ba1dacc4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g5ba1dacc41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a1dacc4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F4F4F"/>
              </a:solidFill>
              <a:highlight>
                <a:srgbClr val="EAEEF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7" name="Google Shape;217;g5ba1dacc41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Титульни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оловок і вертикальни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ертикальний заголовок і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устий слайд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 та вміс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Назва розділу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Два об’єкти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рівняння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Лише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Вміст і підпис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Рисунок і підпис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hyperlink" Target="https://angular.io/api/core/Componen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s://angular.io/api/core/Component" TargetMode="External"/><Relationship Id="rId5" Type="http://schemas.openxmlformats.org/officeDocument/2006/relationships/image" Target="../media/image25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hyperlink" Target="https://angular.io/api/core/Component" TargetMode="External"/><Relationship Id="rId5" Type="http://schemas.openxmlformats.org/officeDocument/2006/relationships/image" Target="../media/image2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s://angular.io/api/core/Component" TargetMode="External"/><Relationship Id="rId5" Type="http://schemas.openxmlformats.org/officeDocument/2006/relationships/image" Target="../media/image2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gif"/><Relationship Id="rId4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gif"/><Relationship Id="rId5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" name="Google Shape;86;p13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87" name="Google Shape;87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9" name="Google Shape;89;p13"/>
          <p:cNvSpPr txBox="1"/>
          <p:nvPr/>
        </p:nvSpPr>
        <p:spPr>
          <a:xfrm>
            <a:off x="680350" y="1755400"/>
            <a:ext cx="52485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User Input,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Angular Bootstrap, UI/UX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702130" y="5048858"/>
            <a:ext cx="10123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Speaker: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702119" y="5345350"/>
            <a:ext cx="2249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Maxym Komarnytsky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2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2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2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2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2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0"/>
            <a:ext cx="104360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Not-responsive design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9000"/>
            <a:ext cx="12192000" cy="598002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/>
          <p:nvPr/>
        </p:nvSpPr>
        <p:spPr>
          <a:xfrm>
            <a:off x="127250" y="0"/>
            <a:ext cx="120648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Unintuitive Navigation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" name="Google Shape;2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8650"/>
            <a:ext cx="12192000" cy="598002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Designing without content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Hard-to-Read Fonts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900" y="1931850"/>
            <a:ext cx="8819100" cy="48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0" y="1779575"/>
            <a:ext cx="3372900" cy="48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Golden rules for line spacing: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-For optimal readability aim for about 140%-180%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-Limit line length to 70–80 characters.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-Font size should be minimum 16pt.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-Small fonts need more spacing.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-Check your line spacing when you change font or font size.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6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6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6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6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6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Poor Contrast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00" y="1543050"/>
            <a:ext cx="7724600" cy="46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7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7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Unintuitive Buttons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79" y="2062179"/>
            <a:ext cx="9287682" cy="31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28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0" y="0"/>
            <a:ext cx="12192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Bad Form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766925"/>
            <a:ext cx="9898626" cy="575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9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9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9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9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9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9"/>
          <p:cNvSpPr txBox="1"/>
          <p:nvPr/>
        </p:nvSpPr>
        <p:spPr>
          <a:xfrm>
            <a:off x="980900" y="2290750"/>
            <a:ext cx="37644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type="button"&gt;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type="checkbox"&gt;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type="color"&gt;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type="date"&gt;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type="datetime-local"&gt;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type="email"&gt;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type="file"&gt;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type="hidden"&gt;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type="image"&gt;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type="month"&gt;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type="number"&gt;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46" name="Google Shape;346;p29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User Input</a:t>
            </a:r>
            <a:endParaRPr b="1" sz="2400"/>
          </a:p>
        </p:txBody>
      </p:sp>
      <p:sp>
        <p:nvSpPr>
          <p:cNvPr id="347" name="Google Shape;347;p29"/>
          <p:cNvSpPr txBox="1"/>
          <p:nvPr/>
        </p:nvSpPr>
        <p:spPr>
          <a:xfrm>
            <a:off x="5942375" y="2251825"/>
            <a:ext cx="34068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type="password"&gt;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type="radio"&gt;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type="range"&gt;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type="reset"&gt;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type="search"&gt;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type="submit"&gt;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type="tel"&gt;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type="text"&gt;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type="time"&gt;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type="url"&gt;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&lt;input type="week"&gt;</a:t>
            </a:r>
            <a:endParaRPr sz="1800">
              <a:solidFill>
                <a:srgbClr val="DC143C"/>
              </a:solidFill>
              <a:highlight>
                <a:srgbClr val="F1F1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0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0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0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0"/>
          <p:cNvSpPr txBox="1"/>
          <p:nvPr/>
        </p:nvSpPr>
        <p:spPr>
          <a:xfrm>
            <a:off x="1666700" y="2214550"/>
            <a:ext cx="37644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autocomplete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autofocus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formaction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formenctype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formmethod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formnovalidate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formtarget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62" name="Google Shape;362;p30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Input Attributes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63" name="Google Shape;363;p30"/>
          <p:cNvSpPr txBox="1"/>
          <p:nvPr/>
        </p:nvSpPr>
        <p:spPr>
          <a:xfrm>
            <a:off x="6247175" y="2099425"/>
            <a:ext cx="3406800" cy="3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height and width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list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min and max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multiple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pattern (regexp)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placeholder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required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</a:rPr>
              <a:t>step</a:t>
            </a:r>
            <a:endParaRPr sz="18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1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1"/>
          <p:cNvSpPr txBox="1"/>
          <p:nvPr/>
        </p:nvSpPr>
        <p:spPr>
          <a:xfrm>
            <a:off x="2411350" y="1041125"/>
            <a:ext cx="6891300" cy="4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8CC"/>
                </a:solidFill>
              </a:rPr>
              <a:t>@</a:t>
            </a:r>
            <a:r>
              <a:rPr lang="en-US" sz="1800" u="sng">
                <a:solidFill>
                  <a:srgbClr val="0088CC"/>
                </a:solidFill>
                <a:hlinkClick r:id="rId4"/>
              </a:rPr>
              <a:t>Component</a:t>
            </a:r>
            <a:r>
              <a:rPr lang="en-US" sz="1800">
                <a:solidFill>
                  <a:srgbClr val="666600"/>
                </a:solidFill>
              </a:rPr>
              <a:t>({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selector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'app-click-me'</a:t>
            </a:r>
            <a:r>
              <a:rPr lang="en-US" sz="1800">
                <a:solidFill>
                  <a:srgbClr val="666600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0000FF"/>
                </a:solidFill>
              </a:rPr>
              <a:t>template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`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&lt;button (click)="onClickMe()"&gt;Click me!&lt;/button&gt;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{{clickMessage}}`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export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class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ClickMeComponent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clickMessage </a:t>
            </a:r>
            <a:r>
              <a:rPr lang="en-US" sz="1800">
                <a:solidFill>
                  <a:srgbClr val="666600"/>
                </a:solidFill>
              </a:rPr>
              <a:t>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 '</a:t>
            </a:r>
            <a:r>
              <a:rPr lang="en-US" sz="1800">
                <a:solidFill>
                  <a:srgbClr val="666600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onClickMe</a:t>
            </a:r>
            <a:r>
              <a:rPr lang="en-US" sz="1800">
                <a:solidFill>
                  <a:srgbClr val="666600"/>
                </a:solidFill>
              </a:rPr>
              <a:t>()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</a:t>
            </a:r>
            <a:r>
              <a:rPr lang="en-US" sz="1800">
                <a:solidFill>
                  <a:srgbClr val="0000FF"/>
                </a:solidFill>
              </a:rPr>
              <a:t>this</a:t>
            </a:r>
            <a:r>
              <a:rPr lang="en-US" sz="1800">
                <a:solidFill>
                  <a:srgbClr val="666600"/>
                </a:solidFill>
              </a:rPr>
              <a:t>.</a:t>
            </a:r>
            <a:r>
              <a:rPr lang="en-US" sz="1800">
                <a:solidFill>
                  <a:schemeClr val="dk1"/>
                </a:solidFill>
              </a:rPr>
              <a:t>clickMessage </a:t>
            </a:r>
            <a:r>
              <a:rPr lang="en-US" sz="1800">
                <a:solidFill>
                  <a:srgbClr val="666600"/>
                </a:solidFill>
              </a:rPr>
              <a:t>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'You are my hero!'</a:t>
            </a:r>
            <a:r>
              <a:rPr lang="en-US" sz="1800">
                <a:solidFill>
                  <a:srgbClr val="666600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666600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</a:t>
            </a:r>
            <a:endParaRPr sz="18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78" name="Google Shape;378;p31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Angular user input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1932175" y="2025800"/>
            <a:ext cx="84213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User experience</a:t>
            </a:r>
            <a:r>
              <a:rPr lang="en-US" sz="1800"/>
              <a:t> (UX) refers to a person's emotions and attitudes about using a particular product, system or service.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1932175" y="4134475"/>
            <a:ext cx="8304900" cy="8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lang="en-US" sz="1800"/>
              <a:t>User interface</a:t>
            </a:r>
            <a:r>
              <a:rPr lang="en-US" sz="1800"/>
              <a:t> (UI), in the industrial design field of human–computer interaction, is the space where interactions between humans and machines occur.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2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2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1798050" y="1019000"/>
            <a:ext cx="42033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template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`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&lt;input (keyup)="onKey($event)"&gt;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&lt;p&gt;{{values}}&lt;/p&gt;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`</a:t>
            </a:r>
            <a:endParaRPr sz="1800">
              <a:solidFill>
                <a:srgbClr val="0088C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393" name="Google Shape;393;p32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Angular user input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94" name="Google Shape;394;p32"/>
          <p:cNvSpPr txBox="1"/>
          <p:nvPr/>
        </p:nvSpPr>
        <p:spPr>
          <a:xfrm>
            <a:off x="6625725" y="956200"/>
            <a:ext cx="49002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export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class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KeyUpComponent_v1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values </a:t>
            </a:r>
            <a:r>
              <a:rPr lang="en-US" sz="1800">
                <a:solidFill>
                  <a:srgbClr val="666600"/>
                </a:solidFill>
              </a:rPr>
              <a:t>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''</a:t>
            </a:r>
            <a:r>
              <a:rPr lang="en-US" sz="1800">
                <a:solidFill>
                  <a:srgbClr val="666600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onKey</a:t>
            </a:r>
            <a:r>
              <a:rPr lang="en-US" sz="1800">
                <a:solidFill>
                  <a:srgbClr val="666600"/>
                </a:solidFill>
              </a:rPr>
              <a:t>(</a:t>
            </a:r>
            <a:r>
              <a:rPr lang="en-US" sz="1800">
                <a:solidFill>
                  <a:srgbClr val="0000FF"/>
                </a:solidFill>
              </a:rPr>
              <a:t>event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any</a:t>
            </a:r>
            <a:r>
              <a:rPr lang="en-US" sz="1800">
                <a:solidFill>
                  <a:srgbClr val="666600"/>
                </a:solidFill>
              </a:rPr>
              <a:t>)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6600"/>
                </a:solidFill>
              </a:rPr>
              <a:t>// without type info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 </a:t>
            </a:r>
            <a:r>
              <a:rPr lang="en-US" sz="1800">
                <a:solidFill>
                  <a:srgbClr val="0000FF"/>
                </a:solidFill>
              </a:rPr>
              <a:t>this</a:t>
            </a:r>
            <a:r>
              <a:rPr lang="en-US" sz="1800">
                <a:solidFill>
                  <a:srgbClr val="666600"/>
                </a:solidFill>
              </a:rPr>
              <a:t>.</a:t>
            </a:r>
            <a:r>
              <a:rPr lang="en-US" sz="1800">
                <a:solidFill>
                  <a:schemeClr val="dk1"/>
                </a:solidFill>
              </a:rPr>
              <a:t>values </a:t>
            </a:r>
            <a:r>
              <a:rPr lang="en-US" sz="1800">
                <a:solidFill>
                  <a:srgbClr val="666600"/>
                </a:solidFill>
              </a:rPr>
              <a:t>+=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event</a:t>
            </a:r>
            <a:r>
              <a:rPr lang="en-US" sz="1800">
                <a:solidFill>
                  <a:srgbClr val="666600"/>
                </a:solidFill>
              </a:rPr>
              <a:t>.</a:t>
            </a:r>
            <a:r>
              <a:rPr lang="en-US" sz="1800">
                <a:solidFill>
                  <a:schemeClr val="dk1"/>
                </a:solidFill>
              </a:rPr>
              <a:t>target</a:t>
            </a:r>
            <a:r>
              <a:rPr lang="en-US" sz="1800">
                <a:solidFill>
                  <a:srgbClr val="666600"/>
                </a:solidFill>
              </a:rPr>
              <a:t>.</a:t>
            </a:r>
            <a:r>
              <a:rPr lang="en-US" sz="1800">
                <a:solidFill>
                  <a:srgbClr val="0000FF"/>
                </a:solidFill>
              </a:rPr>
              <a:t>value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+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 | '</a:t>
            </a:r>
            <a:r>
              <a:rPr lang="en-US" sz="1800">
                <a:solidFill>
                  <a:srgbClr val="666600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666600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</a:t>
            </a:r>
            <a:endParaRPr sz="1800"/>
          </a:p>
        </p:txBody>
      </p:sp>
      <p:pic>
        <p:nvPicPr>
          <p:cNvPr id="395" name="Google Shape;3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825" y="4058325"/>
            <a:ext cx="16764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3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1798050" y="1019000"/>
            <a:ext cx="42033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8CC"/>
                </a:solidFill>
              </a:rPr>
              <a:t>@</a:t>
            </a:r>
            <a:r>
              <a:rPr lang="en-US" sz="1800" u="sng">
                <a:solidFill>
                  <a:srgbClr val="0088CC"/>
                </a:solidFill>
                <a:hlinkClick r:id="rId4"/>
              </a:rPr>
              <a:t>Component</a:t>
            </a:r>
            <a:r>
              <a:rPr lang="en-US" sz="1800">
                <a:solidFill>
                  <a:srgbClr val="666600"/>
                </a:solidFill>
              </a:rPr>
              <a:t>({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selector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'app-loop-back'</a:t>
            </a:r>
            <a:r>
              <a:rPr lang="en-US" sz="1800">
                <a:solidFill>
                  <a:srgbClr val="666600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0000FF"/>
                </a:solidFill>
              </a:rPr>
              <a:t>template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`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&lt;input #box (keyup)="0"&gt;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&lt;p&gt;{{box.value}}&lt;/p&gt;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`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export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class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LoopbackComponent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}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410" name="Google Shape;410;p33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Angular user input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7575" y="2455000"/>
            <a:ext cx="19431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4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4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4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4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4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4"/>
          <p:cNvSpPr txBox="1"/>
          <p:nvPr/>
        </p:nvSpPr>
        <p:spPr>
          <a:xfrm>
            <a:off x="1655625" y="1019000"/>
            <a:ext cx="53904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88CC"/>
                </a:solidFill>
              </a:rPr>
              <a:t>@</a:t>
            </a:r>
            <a:r>
              <a:rPr lang="en-US" sz="1800" u="sng">
                <a:solidFill>
                  <a:srgbClr val="0088CC"/>
                </a:solidFill>
                <a:hlinkClick r:id="rId4"/>
              </a:rPr>
              <a:t>Component</a:t>
            </a:r>
            <a:r>
              <a:rPr lang="en-US" sz="1800">
                <a:solidFill>
                  <a:srgbClr val="666600"/>
                </a:solidFill>
              </a:rPr>
              <a:t>({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selector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'app-key-up3'</a:t>
            </a:r>
            <a:r>
              <a:rPr lang="en-US" sz="1800">
                <a:solidFill>
                  <a:srgbClr val="666600"/>
                </a:solidFill>
              </a:rPr>
              <a:t>,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0000FF"/>
                </a:solidFill>
              </a:rPr>
              <a:t>template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`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&lt;input #box (keyup.enter)="onEnter(box.value)"&gt;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  &lt;p&gt;{{value}}&lt;/p&gt;</a:t>
            </a:r>
            <a:endParaRPr sz="1800"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0000"/>
                </a:solidFill>
              </a:rPr>
              <a:t>  `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export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class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</a:rPr>
              <a:t>KeyUpComponent_v3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</a:t>
            </a:r>
            <a:r>
              <a:rPr lang="en-US" sz="1800">
                <a:solidFill>
                  <a:srgbClr val="0000FF"/>
                </a:solidFill>
              </a:rPr>
              <a:t>value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880000"/>
                </a:solidFill>
              </a:rPr>
              <a:t>''</a:t>
            </a:r>
            <a:r>
              <a:rPr lang="en-US" sz="1800">
                <a:solidFill>
                  <a:srgbClr val="666600"/>
                </a:solidFill>
              </a:rPr>
              <a:t>;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onEnter</a:t>
            </a:r>
            <a:r>
              <a:rPr lang="en-US" sz="1800">
                <a:solidFill>
                  <a:srgbClr val="666600"/>
                </a:solidFill>
              </a:rPr>
              <a:t>(</a:t>
            </a:r>
            <a:r>
              <a:rPr lang="en-US" sz="1800">
                <a:solidFill>
                  <a:srgbClr val="0000FF"/>
                </a:solidFill>
              </a:rPr>
              <a:t>value</a:t>
            </a:r>
            <a:r>
              <a:rPr lang="en-US" sz="1800">
                <a:solidFill>
                  <a:srgbClr val="666600"/>
                </a:solidFill>
              </a:rPr>
              <a:t>: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string</a:t>
            </a:r>
            <a:r>
              <a:rPr lang="en-US" sz="1800">
                <a:solidFill>
                  <a:srgbClr val="666600"/>
                </a:solidFill>
              </a:rPr>
              <a:t>)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{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this</a:t>
            </a:r>
            <a:r>
              <a:rPr lang="en-US" sz="1800">
                <a:solidFill>
                  <a:srgbClr val="666600"/>
                </a:solidFill>
              </a:rPr>
              <a:t>.</a:t>
            </a:r>
            <a:r>
              <a:rPr lang="en-US" sz="1800">
                <a:solidFill>
                  <a:srgbClr val="0000FF"/>
                </a:solidFill>
              </a:rPr>
              <a:t>value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=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0000FF"/>
                </a:solidFill>
              </a:rPr>
              <a:t>value</a:t>
            </a:r>
            <a:r>
              <a:rPr lang="en-US" sz="1800">
                <a:solidFill>
                  <a:srgbClr val="666600"/>
                </a:solidFill>
              </a:rPr>
              <a:t>;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666600"/>
                </a:solidFill>
              </a:rPr>
              <a:t>}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66600"/>
                </a:solidFill>
              </a:rPr>
              <a:t>}</a:t>
            </a:r>
            <a:endParaRPr sz="1800">
              <a:solidFill>
                <a:srgbClr val="0088C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426" name="Google Shape;426;p34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Angular user input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27" name="Google Shape;42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375" y="2577450"/>
            <a:ext cx="26670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1731825" y="485600"/>
            <a:ext cx="58662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88CC"/>
                </a:solidFill>
              </a:rPr>
              <a:t>@</a:t>
            </a:r>
            <a:r>
              <a:rPr lang="en-US" u="sng">
                <a:solidFill>
                  <a:srgbClr val="0088CC"/>
                </a:solidFill>
                <a:hlinkClick r:id="rId4"/>
              </a:rPr>
              <a:t>Component</a:t>
            </a:r>
            <a:r>
              <a:rPr lang="en-US">
                <a:solidFill>
                  <a:srgbClr val="666600"/>
                </a:solidFill>
              </a:rPr>
              <a:t>({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selector</a:t>
            </a:r>
            <a:r>
              <a:rPr lang="en-US">
                <a:solidFill>
                  <a:srgbClr val="666600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880000"/>
                </a:solidFill>
              </a:rPr>
              <a:t>'app-little-tour'</a:t>
            </a:r>
            <a:r>
              <a:rPr lang="en-US">
                <a:solidFill>
                  <a:srgbClr val="666600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</a:t>
            </a:r>
            <a:r>
              <a:rPr lang="en-US">
                <a:solidFill>
                  <a:srgbClr val="0000FF"/>
                </a:solidFill>
              </a:rPr>
              <a:t>template</a:t>
            </a:r>
            <a:r>
              <a:rPr lang="en-US">
                <a:solidFill>
                  <a:srgbClr val="666600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880000"/>
                </a:solidFill>
              </a:rPr>
              <a:t>`</a:t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0000"/>
                </a:solidFill>
              </a:rPr>
              <a:t>    &lt;input #newHero</a:t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0000"/>
                </a:solidFill>
              </a:rPr>
              <a:t>      (keyup.enter)="addHero(newHero.value)"</a:t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0000"/>
                </a:solidFill>
              </a:rPr>
              <a:t>      (blur)="addHero(newHero.value); newHero.value='' "&gt;</a:t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0000"/>
                </a:solidFill>
              </a:rPr>
              <a:t>    &lt;button (click)="addHero(newHero.value)"&gt;Add&lt;/button&gt;</a:t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8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80000"/>
                </a:solidFill>
              </a:rPr>
              <a:t>    &lt;ul&gt;&lt;li *ngFor="let hero of heroes"&gt;{{hero}}&lt;/li&gt;&lt;/ul&gt;`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00"/>
                </a:solidFill>
              </a:rPr>
              <a:t>})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export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0000FF"/>
                </a:solidFill>
              </a:rPr>
              <a:t>class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LittleTourComponent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666600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heroes </a:t>
            </a:r>
            <a:r>
              <a:rPr lang="en-US">
                <a:solidFill>
                  <a:srgbClr val="666600"/>
                </a:solidFill>
              </a:rPr>
              <a:t>=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666600"/>
                </a:solidFill>
              </a:rPr>
              <a:t>[</a:t>
            </a:r>
            <a:r>
              <a:rPr lang="en-US">
                <a:solidFill>
                  <a:srgbClr val="880000"/>
                </a:solidFill>
              </a:rPr>
              <a:t>'Windstorm'</a:t>
            </a:r>
            <a:r>
              <a:rPr lang="en-US">
                <a:solidFill>
                  <a:srgbClr val="666600"/>
                </a:solidFill>
              </a:rPr>
              <a:t>,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880000"/>
                </a:solidFill>
              </a:rPr>
              <a:t>'Bombasto'</a:t>
            </a:r>
            <a:r>
              <a:rPr lang="en-US">
                <a:solidFill>
                  <a:srgbClr val="666600"/>
                </a:solidFill>
              </a:rPr>
              <a:t>,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880000"/>
                </a:solidFill>
              </a:rPr>
              <a:t>'Magneta'</a:t>
            </a:r>
            <a:r>
              <a:rPr lang="en-US">
                <a:solidFill>
                  <a:srgbClr val="666600"/>
                </a:solidFill>
              </a:rPr>
              <a:t>,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880000"/>
                </a:solidFill>
              </a:rPr>
              <a:t>'Tornado'</a:t>
            </a:r>
            <a:r>
              <a:rPr lang="en-US">
                <a:solidFill>
                  <a:srgbClr val="666600"/>
                </a:solidFill>
              </a:rPr>
              <a:t>];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addHero</a:t>
            </a:r>
            <a:r>
              <a:rPr lang="en-US">
                <a:solidFill>
                  <a:srgbClr val="666600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newHero</a:t>
            </a:r>
            <a:r>
              <a:rPr lang="en-US">
                <a:solidFill>
                  <a:srgbClr val="666600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0000FF"/>
                </a:solidFill>
              </a:rPr>
              <a:t>string</a:t>
            </a:r>
            <a:r>
              <a:rPr lang="en-US">
                <a:solidFill>
                  <a:srgbClr val="666600"/>
                </a:solidFill>
              </a:rPr>
              <a:t>)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666600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0000FF"/>
                </a:solidFill>
              </a:rPr>
              <a:t>if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666600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newHero</a:t>
            </a:r>
            <a:r>
              <a:rPr lang="en-US">
                <a:solidFill>
                  <a:srgbClr val="666600"/>
                </a:solidFill>
              </a:rPr>
              <a:t>)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666600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  </a:t>
            </a:r>
            <a:r>
              <a:rPr lang="en-US">
                <a:solidFill>
                  <a:srgbClr val="0000FF"/>
                </a:solidFill>
              </a:rPr>
              <a:t>this</a:t>
            </a:r>
            <a:r>
              <a:rPr lang="en-US">
                <a:solidFill>
                  <a:srgbClr val="666600"/>
                </a:solidFill>
              </a:rPr>
              <a:t>.</a:t>
            </a:r>
            <a:r>
              <a:rPr lang="en-US">
                <a:solidFill>
                  <a:schemeClr val="dk1"/>
                </a:solidFill>
              </a:rPr>
              <a:t>heroes</a:t>
            </a:r>
            <a:r>
              <a:rPr lang="en-US">
                <a:solidFill>
                  <a:srgbClr val="666600"/>
                </a:solidFill>
              </a:rPr>
              <a:t>.</a:t>
            </a:r>
            <a:r>
              <a:rPr lang="en-US">
                <a:solidFill>
                  <a:schemeClr val="dk1"/>
                </a:solidFill>
              </a:rPr>
              <a:t>push</a:t>
            </a:r>
            <a:r>
              <a:rPr lang="en-US">
                <a:solidFill>
                  <a:srgbClr val="666600"/>
                </a:solidFill>
              </a:rPr>
              <a:t>(</a:t>
            </a:r>
            <a:r>
              <a:rPr lang="en-US">
                <a:solidFill>
                  <a:schemeClr val="dk1"/>
                </a:solidFill>
              </a:rPr>
              <a:t>newHero</a:t>
            </a:r>
            <a:r>
              <a:rPr lang="en-US">
                <a:solidFill>
                  <a:srgbClr val="666600"/>
                </a:solidFill>
              </a:rPr>
              <a:t>);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  </a:t>
            </a:r>
            <a:r>
              <a:rPr lang="en-US">
                <a:solidFill>
                  <a:srgbClr val="666600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 </a:t>
            </a:r>
            <a:r>
              <a:rPr lang="en-US">
                <a:solidFill>
                  <a:srgbClr val="666600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00"/>
                </a:solidFill>
              </a:rPr>
              <a:t>}</a:t>
            </a:r>
            <a:endParaRPr>
              <a:solidFill>
                <a:srgbClr val="0088CC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442" name="Google Shape;442;p35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</a:rPr>
              <a:t>Angular user input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5300" y="769200"/>
            <a:ext cx="449580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3225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6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6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36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6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6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6"/>
          <p:cNvSpPr txBox="1"/>
          <p:nvPr/>
        </p:nvSpPr>
        <p:spPr>
          <a:xfrm>
            <a:off x="0" y="25800"/>
            <a:ext cx="121920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Angular Bootstrap and Angular Material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275" y="153382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001" y="0"/>
            <a:ext cx="65004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11245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406899" y="22070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1932169" y="6479721"/>
            <a:ext cx="89700" cy="897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1381015" y="6335487"/>
            <a:ext cx="65400" cy="654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0682597" y="1665514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11527972" y="359228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764812" y="2876550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5"/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5"/>
          <p:cNvSpPr/>
          <p:nvPr/>
        </p:nvSpPr>
        <p:spPr>
          <a:xfrm>
            <a:off x="1206908" y="1459922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11753850" y="2349953"/>
            <a:ext cx="60000" cy="600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1039585" y="5725884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5"/>
          <p:cNvSpPr/>
          <p:nvPr/>
        </p:nvSpPr>
        <p:spPr>
          <a:xfrm>
            <a:off x="1264058" y="4395107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5"/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/>
          <p:nvPr/>
        </p:nvSpPr>
        <p:spPr>
          <a:xfrm>
            <a:off x="9764485" y="650483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705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6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9354630" y="643518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9837052" y="5058887"/>
            <a:ext cx="73973" cy="73973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793668" y="38100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/>
          <p:nvPr/>
        </p:nvSpPr>
        <p:spPr>
          <a:xfrm>
            <a:off x="363186" y="2659083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includes all of the buttons, controls  and design elements of a website or application</a:t>
            </a:r>
            <a:endParaRPr sz="1800"/>
          </a:p>
        </p:txBody>
      </p:sp>
      <p:sp>
        <p:nvSpPr>
          <p:cNvPr id="141" name="Google Shape;141;p16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includes the way a user interacts with the design, the user flow, and the overall functionality of the website or application</a:t>
            </a:r>
            <a:endParaRPr sz="1800"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0" y="911375"/>
            <a:ext cx="5143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5425" y="1797725"/>
            <a:ext cx="5830199" cy="488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designers focus on the look and feel of the design</a:t>
            </a:r>
            <a:endParaRPr sz="1800"/>
          </a:p>
        </p:txBody>
      </p:sp>
      <p:sp>
        <p:nvSpPr>
          <p:cNvPr id="159" name="Google Shape;159;p17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designers focus on the people who will actually be using the design</a:t>
            </a:r>
            <a:endParaRPr sz="18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75" y="2203775"/>
            <a:ext cx="5171690" cy="34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325" y="1681200"/>
            <a:ext cx="5830200" cy="3449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8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8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designers create finished, polished designs</a:t>
            </a:r>
            <a:endParaRPr sz="1800"/>
          </a:p>
        </p:txBody>
      </p:sp>
      <p:sp>
        <p:nvSpPr>
          <p:cNvPr id="177" name="Google Shape;177;p18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designers create wireframes and testable prototypes</a:t>
            </a:r>
            <a:endParaRPr sz="18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20159" t="0"/>
          <a:stretch/>
        </p:blipFill>
        <p:spPr>
          <a:xfrm>
            <a:off x="437650" y="1180876"/>
            <a:ext cx="5014500" cy="460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425" y="1604601"/>
            <a:ext cx="5830200" cy="437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9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9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designers work on individual pages and interactions</a:t>
            </a:r>
            <a:endParaRPr sz="1800"/>
          </a:p>
        </p:txBody>
      </p:sp>
      <p:sp>
        <p:nvSpPr>
          <p:cNvPr id="195" name="Google Shape;195;p19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designers work on the overall user flow of a site or app and how parts fit together</a:t>
            </a:r>
            <a:endParaRPr sz="1800"/>
          </a:p>
        </p:txBody>
      </p:sp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00" y="1665025"/>
            <a:ext cx="5418449" cy="36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5">
            <a:alphaModFix/>
          </a:blip>
          <a:srcRect b="10570" l="0" r="0" t="7104"/>
          <a:stretch/>
        </p:blipFill>
        <p:spPr>
          <a:xfrm>
            <a:off x="6173025" y="1588825"/>
            <a:ext cx="5566400" cy="486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include artistic component. UI designers focus on creating a design that is attractive</a:t>
            </a:r>
            <a:endParaRPr sz="1800"/>
          </a:p>
        </p:txBody>
      </p:sp>
      <p:sp>
        <p:nvSpPr>
          <p:cNvPr id="212" name="Google Shape;212;p20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focuses more on the functionality and purpose of the design. UI designer focus on solving a problem</a:t>
            </a:r>
            <a:endParaRPr sz="1800"/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50" y="1031150"/>
            <a:ext cx="5747826" cy="46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600" y="1398325"/>
            <a:ext cx="5321524" cy="53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2F2F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>
            <a:off x="11625122" y="5619256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11216908" y="25774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9354630" y="6435189"/>
            <a:ext cx="60000" cy="600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9837052" y="5058887"/>
            <a:ext cx="74100" cy="741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793668" y="381001"/>
            <a:ext cx="81600" cy="816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1655619" y="139832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363186" y="2659083"/>
            <a:ext cx="65400" cy="65400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2910300" y="167975"/>
            <a:ext cx="63714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/>
              <a:t>UX vs UI: Difference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276100" y="5773700"/>
            <a:ext cx="50145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UI design is often based on patterns, established best practices, and personal preferences</a:t>
            </a:r>
            <a:endParaRPr sz="1800"/>
          </a:p>
        </p:txBody>
      </p:sp>
      <p:sp>
        <p:nvSpPr>
          <p:cNvPr id="230" name="Google Shape;230;p21"/>
          <p:cNvSpPr txBox="1"/>
          <p:nvPr/>
        </p:nvSpPr>
        <p:spPr>
          <a:xfrm>
            <a:off x="5985425" y="757650"/>
            <a:ext cx="58302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UX design is mostly data-driven</a:t>
            </a:r>
            <a:endParaRPr sz="1800"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100" y="1524275"/>
            <a:ext cx="4496832" cy="33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0600" y="1497750"/>
            <a:ext cx="6639049" cy="3372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Офі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